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853" r:id="rId2"/>
    <p:sldId id="1073" r:id="rId3"/>
    <p:sldId id="1029" r:id="rId4"/>
    <p:sldId id="1075" r:id="rId5"/>
    <p:sldId id="1074" r:id="rId6"/>
    <p:sldId id="1076" r:id="rId7"/>
    <p:sldId id="1030" r:id="rId8"/>
    <p:sldId id="1069" r:id="rId9"/>
    <p:sldId id="1078" r:id="rId10"/>
    <p:sldId id="1079" r:id="rId11"/>
    <p:sldId id="1077" r:id="rId12"/>
  </p:sldIdLst>
  <p:sldSz cx="9144000" cy="6858000" type="screen4x3"/>
  <p:notesSz cx="6781800" cy="99187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C9900"/>
    <a:srgbClr val="0000CC"/>
    <a:srgbClr val="FFFF99"/>
    <a:srgbClr val="FFCC99"/>
    <a:srgbClr val="FFCC66"/>
    <a:srgbClr val="FF0701"/>
    <a:srgbClr val="3333CC"/>
    <a:srgbClr val="52B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0154" autoAdjust="0"/>
  </p:normalViewPr>
  <p:slideViewPr>
    <p:cSldViewPr>
      <p:cViewPr varScale="1">
        <p:scale>
          <a:sx n="68" d="100"/>
          <a:sy n="68" d="100"/>
        </p:scale>
        <p:origin x="119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E5A8AB54-7787-4AC4-BDC4-86C8883C3FFB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064546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29CEF06C-B910-4FAD-A5E6-775894F8EE3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02598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611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16913" y="6453188"/>
            <a:ext cx="792162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F6EFC-FC9D-4D19-8849-5E2A1F71622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19766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30175"/>
            <a:ext cx="2057400" cy="65389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30175"/>
            <a:ext cx="6019800" cy="653891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16913" y="6453188"/>
            <a:ext cx="792162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1833A-3B55-4D9B-B178-5451B2B2B1D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31434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5463" y="6453188"/>
            <a:ext cx="2133600" cy="287337"/>
          </a:xfrm>
          <a:prstGeom prst="rect">
            <a:avLst/>
          </a:prstGeom>
        </p:spPr>
        <p:txBody>
          <a:bodyPr/>
          <a:lstStyle>
            <a:lvl1pPr>
              <a:defRPr sz="2000" smtClean="0"/>
            </a:lvl1pPr>
          </a:lstStyle>
          <a:p>
            <a:pPr>
              <a:defRPr/>
            </a:pPr>
            <a:fld id="{1A73A830-9806-4B39-978A-C64D5D9E299B}" type="slidenum">
              <a:rPr lang="cs-CZ" altLang="de-DE"/>
              <a:pPr>
                <a:defRPr/>
              </a:pPr>
              <a:t>‹Nr.›</a:t>
            </a:fld>
            <a:endParaRPr lang="cs-CZ" altLang="de-DE"/>
          </a:p>
        </p:txBody>
      </p:sp>
    </p:spTree>
    <p:extLst>
      <p:ext uri="{BB962C8B-B14F-4D97-AF65-F5344CB8AC3E}">
        <p14:creationId xmlns:p14="http://schemas.microsoft.com/office/powerpoint/2010/main" val="204328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16913" y="6453188"/>
            <a:ext cx="792162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163725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16913" y="6453188"/>
            <a:ext cx="792162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BB0D5-BA17-432A-A083-5E9EB101FCD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2245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692150"/>
            <a:ext cx="4038600" cy="5976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038600" cy="5976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16913" y="6453188"/>
            <a:ext cx="792162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5F677-3C58-4D96-988C-15361F3C177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80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16913" y="6453188"/>
            <a:ext cx="792162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4C323-AEB0-4F88-A9A5-750A8368DF8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76284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16913" y="6453188"/>
            <a:ext cx="792162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D9343-E757-473A-B365-895B83CA8D9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23136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16913" y="6453188"/>
            <a:ext cx="792162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D45B8-53DB-4219-A026-0A728A62226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7541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16913" y="6453188"/>
            <a:ext cx="792162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39BF1-67B1-444F-97F9-F113A91F134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72233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16913" y="6453188"/>
            <a:ext cx="792162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3BA4C-3508-49A6-A43E-A45DAA04756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06714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0" y="6813550"/>
            <a:ext cx="9144000" cy="714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0"/>
            <a:ext cx="9144000" cy="11588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3017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endParaRPr lang="de-DE" altLang="de-DE" smtClean="0"/>
          </a:p>
        </p:txBody>
      </p:sp>
      <p:sp>
        <p:nvSpPr>
          <p:cNvPr id="1034" name="Rectangle 14"/>
          <p:cNvSpPr>
            <a:spLocks noChangeArrowheads="1"/>
          </p:cNvSpPr>
          <p:nvPr/>
        </p:nvSpPr>
        <p:spPr bwMode="auto">
          <a:xfrm>
            <a:off x="0" y="549275"/>
            <a:ext cx="9144000" cy="714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2" name="Textfeld 1"/>
          <p:cNvSpPr txBox="1"/>
          <p:nvPr/>
        </p:nvSpPr>
        <p:spPr>
          <a:xfrm>
            <a:off x="29658" y="6553200"/>
            <a:ext cx="2117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Design digitaler Schaltkreise</a:t>
            </a:r>
            <a:endParaRPr lang="de-DE" sz="1200" dirty="0"/>
          </a:p>
        </p:txBody>
      </p:sp>
      <p:pic>
        <p:nvPicPr>
          <p:cNvPr id="299011" name="Picture 3" descr="C:\Users\ivan\Desktop\logos\Logo_KIT_v7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93865"/>
            <a:ext cx="685800" cy="31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 userDrawn="1"/>
        </p:nvSpPr>
        <p:spPr>
          <a:xfrm>
            <a:off x="8328871" y="6553200"/>
            <a:ext cx="483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88FFEBC-B695-4A04-A503-C39F836099D3}" type="slidenum">
              <a:rPr lang="en-US" smtClean="0"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ivan.peric@kit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 smtClean="0"/>
              <a:t>Design digitaler </a:t>
            </a:r>
            <a:r>
              <a:rPr lang="de-DE" altLang="de-DE" dirty="0" smtClean="0"/>
              <a:t>Schaltkreise</a:t>
            </a:r>
            <a:br>
              <a:rPr lang="de-DE" altLang="de-DE" dirty="0" smtClean="0"/>
            </a:br>
            <a:r>
              <a:rPr lang="de-DE" altLang="de-DE" dirty="0" smtClean="0"/>
              <a:t>Einführung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22342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27050"/>
          </a:xfrm>
        </p:spPr>
        <p:txBody>
          <a:bodyPr/>
          <a:lstStyle/>
          <a:p>
            <a:r>
              <a:rPr lang="de-DE" dirty="0" smtClean="0"/>
              <a:t>Ein/e Digital-Chipdesigner/in braucht die folgenden theoretischen Kenntnisse:</a:t>
            </a:r>
          </a:p>
          <a:p>
            <a:r>
              <a:rPr lang="de-DE" dirty="0" smtClean="0"/>
              <a:t>Sie/er sollte </a:t>
            </a:r>
            <a:r>
              <a:rPr lang="de-DE" dirty="0"/>
              <a:t>die Werkzeuge benutzen </a:t>
            </a:r>
            <a:r>
              <a:rPr lang="de-DE" dirty="0" smtClean="0"/>
              <a:t>können</a:t>
            </a:r>
          </a:p>
          <a:p>
            <a:r>
              <a:rPr lang="de-DE" dirty="0"/>
              <a:t>U</a:t>
            </a:r>
            <a:r>
              <a:rPr lang="de-DE" dirty="0" smtClean="0"/>
              <a:t>ngefähr </a:t>
            </a:r>
            <a:r>
              <a:rPr lang="de-DE" dirty="0"/>
              <a:t>wissen wie die Schaltung </a:t>
            </a:r>
            <a:r>
              <a:rPr lang="de-DE" dirty="0" smtClean="0"/>
              <a:t>auf dem Chip aussieht, </a:t>
            </a:r>
            <a:r>
              <a:rPr lang="de-DE" dirty="0"/>
              <a:t>die einem </a:t>
            </a:r>
            <a:r>
              <a:rPr lang="de-DE" dirty="0" smtClean="0"/>
              <a:t>Code entspricht (auch ohne Software-Tools zu starten)</a:t>
            </a:r>
          </a:p>
          <a:p>
            <a:r>
              <a:rPr lang="de-DE" dirty="0" smtClean="0"/>
              <a:t>Einige </a:t>
            </a:r>
            <a:r>
              <a:rPr lang="de-DE" dirty="0"/>
              <a:t>Standardschaltungen (als Code und als Schaltung) </a:t>
            </a:r>
            <a:r>
              <a:rPr lang="de-DE" dirty="0" smtClean="0"/>
              <a:t>kennen </a:t>
            </a:r>
            <a:r>
              <a:rPr lang="de-DE" dirty="0"/>
              <a:t>(</a:t>
            </a:r>
            <a:r>
              <a:rPr lang="de-DE" dirty="0" err="1"/>
              <a:t>Statemaschine</a:t>
            </a:r>
            <a:r>
              <a:rPr lang="de-DE" dirty="0"/>
              <a:t>, </a:t>
            </a:r>
            <a:r>
              <a:rPr lang="de-DE" dirty="0" err="1"/>
              <a:t>Serialisierer</a:t>
            </a:r>
            <a:r>
              <a:rPr lang="de-DE" dirty="0"/>
              <a:t>, Phasendetektor, </a:t>
            </a:r>
            <a:r>
              <a:rPr lang="de-DE" dirty="0" smtClean="0"/>
              <a:t>FIFO, RAM…)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312121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http://vlsicad.ucsd.edu/courses/ece260b-w04/Lab2/finalRou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267200"/>
            <a:ext cx="3353227" cy="2286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819400"/>
            <a:ext cx="4565650" cy="175764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648200"/>
            <a:ext cx="4898939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8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23.4</a:t>
            </a:r>
            <a:r>
              <a:rPr lang="de-DE" dirty="0" smtClean="0"/>
              <a:t>. (</a:t>
            </a:r>
            <a:r>
              <a:rPr lang="de-DE" dirty="0" err="1" smtClean="0"/>
              <a:t>introduction</a:t>
            </a:r>
            <a:r>
              <a:rPr lang="de-DE" dirty="0" smtClean="0"/>
              <a:t>)</a:t>
            </a:r>
            <a:r>
              <a:rPr lang="de-DE" dirty="0"/>
              <a:t>	x</a:t>
            </a:r>
            <a:endParaRPr lang="en-US" dirty="0"/>
          </a:p>
          <a:p>
            <a:r>
              <a:rPr lang="de-DE" dirty="0"/>
              <a:t>30.4</a:t>
            </a:r>
            <a:r>
              <a:rPr lang="de-DE" dirty="0" smtClean="0"/>
              <a:t>. (</a:t>
            </a:r>
            <a:r>
              <a:rPr lang="de-DE" dirty="0" err="1"/>
              <a:t>cmos</a:t>
            </a:r>
            <a:r>
              <a:rPr lang="de-DE" dirty="0"/>
              <a:t> </a:t>
            </a:r>
            <a:r>
              <a:rPr lang="de-DE" dirty="0" err="1" smtClean="0"/>
              <a:t>inverter</a:t>
            </a:r>
            <a:r>
              <a:rPr lang="de-DE" dirty="0" smtClean="0"/>
              <a:t>)</a:t>
            </a:r>
            <a:r>
              <a:rPr lang="de-DE" dirty="0"/>
              <a:t>	x</a:t>
            </a:r>
            <a:endParaRPr lang="en-US" dirty="0"/>
          </a:p>
          <a:p>
            <a:r>
              <a:rPr lang="de-DE" dirty="0"/>
              <a:t>7.5. (</a:t>
            </a:r>
            <a:r>
              <a:rPr lang="de-DE" dirty="0" err="1"/>
              <a:t>gates</a:t>
            </a:r>
            <a:r>
              <a:rPr lang="de-DE" dirty="0"/>
              <a:t> </a:t>
            </a:r>
            <a:r>
              <a:rPr lang="de-DE" dirty="0" err="1"/>
              <a:t>mux</a:t>
            </a:r>
            <a:r>
              <a:rPr lang="de-DE" dirty="0"/>
              <a:t> </a:t>
            </a:r>
            <a:r>
              <a:rPr lang="de-DE" dirty="0" smtClean="0"/>
              <a:t>47f, </a:t>
            </a:r>
            <a:r>
              <a:rPr lang="de-DE" dirty="0" err="1"/>
              <a:t>dff</a:t>
            </a:r>
            <a:r>
              <a:rPr lang="de-DE" dirty="0"/>
              <a:t> 20f</a:t>
            </a:r>
            <a:r>
              <a:rPr lang="de-DE" dirty="0" smtClean="0"/>
              <a:t>)</a:t>
            </a:r>
            <a:endParaRPr lang="en-US" dirty="0"/>
          </a:p>
          <a:p>
            <a:r>
              <a:rPr lang="de-DE" dirty="0"/>
              <a:t>14.5</a:t>
            </a:r>
            <a:r>
              <a:rPr lang="de-DE" dirty="0" smtClean="0"/>
              <a:t>. (</a:t>
            </a:r>
            <a:r>
              <a:rPr lang="de-DE" dirty="0" err="1" smtClean="0"/>
              <a:t>verilog</a:t>
            </a:r>
            <a:r>
              <a:rPr lang="de-DE" dirty="0" smtClean="0"/>
              <a:t>)</a:t>
            </a:r>
            <a:r>
              <a:rPr lang="de-DE" dirty="0"/>
              <a:t>	16.5. </a:t>
            </a:r>
            <a:r>
              <a:rPr lang="de-DE" dirty="0" err="1"/>
              <a:t>cnt</a:t>
            </a:r>
            <a:r>
              <a:rPr lang="de-DE" dirty="0"/>
              <a:t> </a:t>
            </a:r>
            <a:r>
              <a:rPr lang="de-DE" dirty="0" err="1"/>
              <a:t>simu</a:t>
            </a:r>
            <a:endParaRPr lang="en-US" dirty="0"/>
          </a:p>
          <a:p>
            <a:r>
              <a:rPr lang="de-DE" dirty="0"/>
              <a:t>21.5</a:t>
            </a:r>
            <a:r>
              <a:rPr lang="de-DE" dirty="0" smtClean="0"/>
              <a:t>. (</a:t>
            </a:r>
            <a:r>
              <a:rPr lang="de-DE" dirty="0" err="1" smtClean="0"/>
              <a:t>statemachine</a:t>
            </a:r>
            <a:r>
              <a:rPr lang="de-DE" dirty="0" smtClean="0"/>
              <a:t> 30f, </a:t>
            </a:r>
            <a:r>
              <a:rPr lang="de-DE" dirty="0" err="1"/>
              <a:t>codierer</a:t>
            </a:r>
            <a:r>
              <a:rPr lang="de-DE" dirty="0"/>
              <a:t> 28f)	23.5. </a:t>
            </a:r>
            <a:r>
              <a:rPr lang="de-DE" dirty="0" err="1"/>
              <a:t>cnt</a:t>
            </a:r>
            <a:r>
              <a:rPr lang="de-DE" dirty="0"/>
              <a:t> </a:t>
            </a:r>
            <a:r>
              <a:rPr lang="de-DE" dirty="0" err="1"/>
              <a:t>simu</a:t>
            </a:r>
            <a:endParaRPr lang="en-US" dirty="0"/>
          </a:p>
          <a:p>
            <a:r>
              <a:rPr lang="de-DE" dirty="0"/>
              <a:t>28.5</a:t>
            </a:r>
            <a:r>
              <a:rPr lang="de-DE" dirty="0" smtClean="0"/>
              <a:t>. (x)</a:t>
            </a:r>
            <a:r>
              <a:rPr lang="de-DE" dirty="0"/>
              <a:t>	30.5. </a:t>
            </a:r>
            <a:r>
              <a:rPr lang="de-DE" dirty="0" smtClean="0"/>
              <a:t>(Feiertag)</a:t>
            </a:r>
            <a:endParaRPr lang="en-US" dirty="0"/>
          </a:p>
          <a:p>
            <a:r>
              <a:rPr lang="de-DE" dirty="0"/>
              <a:t>4.6. </a:t>
            </a:r>
            <a:r>
              <a:rPr lang="de-DE" dirty="0" smtClean="0"/>
              <a:t> (</a:t>
            </a:r>
            <a:r>
              <a:rPr lang="de-DE" dirty="0" err="1" smtClean="0"/>
              <a:t>setup&amp;hold</a:t>
            </a:r>
            <a:r>
              <a:rPr lang="de-DE" dirty="0" smtClean="0"/>
              <a:t> </a:t>
            </a:r>
            <a:r>
              <a:rPr lang="de-DE" dirty="0"/>
              <a:t>30f, </a:t>
            </a:r>
            <a:r>
              <a:rPr lang="de-DE" dirty="0" err="1"/>
              <a:t>synthesis</a:t>
            </a:r>
            <a:r>
              <a:rPr lang="de-DE" dirty="0"/>
              <a:t> 10f)	6.6. </a:t>
            </a:r>
            <a:r>
              <a:rPr lang="de-DE" dirty="0" err="1"/>
              <a:t>synthesis</a:t>
            </a:r>
            <a:endParaRPr lang="en-US" dirty="0"/>
          </a:p>
          <a:p>
            <a:r>
              <a:rPr lang="de-DE" dirty="0"/>
              <a:t>11.6</a:t>
            </a:r>
            <a:r>
              <a:rPr lang="de-DE" dirty="0" smtClean="0"/>
              <a:t>. (</a:t>
            </a:r>
            <a:r>
              <a:rPr lang="de-DE" dirty="0" err="1"/>
              <a:t>place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route)	13.6. </a:t>
            </a:r>
            <a:r>
              <a:rPr lang="de-DE" dirty="0" err="1"/>
              <a:t>synthesis</a:t>
            </a:r>
            <a:endParaRPr lang="en-US" dirty="0"/>
          </a:p>
          <a:p>
            <a:r>
              <a:rPr lang="de-DE" dirty="0"/>
              <a:t>18.6</a:t>
            </a:r>
            <a:r>
              <a:rPr lang="de-DE" dirty="0" smtClean="0"/>
              <a:t>. (</a:t>
            </a:r>
            <a:r>
              <a:rPr lang="de-DE" dirty="0" err="1" smtClean="0"/>
              <a:t>p&amp;r</a:t>
            </a:r>
            <a:r>
              <a:rPr lang="de-DE" dirty="0" smtClean="0"/>
              <a:t> </a:t>
            </a:r>
            <a:r>
              <a:rPr lang="de-DE" dirty="0" err="1"/>
              <a:t>advanced</a:t>
            </a:r>
            <a:r>
              <a:rPr lang="de-DE" dirty="0"/>
              <a:t>)	20.6. </a:t>
            </a:r>
            <a:r>
              <a:rPr lang="de-DE" dirty="0" smtClean="0"/>
              <a:t>(</a:t>
            </a:r>
            <a:r>
              <a:rPr lang="de-DE" dirty="0"/>
              <a:t>Feiertag</a:t>
            </a:r>
            <a:r>
              <a:rPr lang="de-DE" dirty="0" smtClean="0"/>
              <a:t>)</a:t>
            </a:r>
            <a:endParaRPr lang="en-US" dirty="0"/>
          </a:p>
          <a:p>
            <a:r>
              <a:rPr lang="de-DE" dirty="0"/>
              <a:t>25.6</a:t>
            </a:r>
            <a:r>
              <a:rPr lang="de-DE" dirty="0" smtClean="0"/>
              <a:t>. (</a:t>
            </a:r>
            <a:r>
              <a:rPr lang="de-DE" dirty="0" err="1" smtClean="0"/>
              <a:t>tbd</a:t>
            </a:r>
            <a:r>
              <a:rPr lang="de-DE" dirty="0" smtClean="0"/>
              <a:t>)</a:t>
            </a:r>
            <a:r>
              <a:rPr lang="de-DE" dirty="0"/>
              <a:t>	27.6. </a:t>
            </a:r>
            <a:r>
              <a:rPr lang="de-DE" dirty="0" err="1"/>
              <a:t>p&amp;r</a:t>
            </a:r>
            <a:endParaRPr lang="en-US" dirty="0"/>
          </a:p>
          <a:p>
            <a:r>
              <a:rPr lang="de-DE" dirty="0"/>
              <a:t>2.7</a:t>
            </a:r>
            <a:r>
              <a:rPr lang="de-DE" dirty="0" smtClean="0"/>
              <a:t>. (</a:t>
            </a:r>
            <a:r>
              <a:rPr lang="de-DE" dirty="0" err="1" smtClean="0"/>
              <a:t>memories</a:t>
            </a:r>
            <a:r>
              <a:rPr lang="de-DE" dirty="0" smtClean="0"/>
              <a:t>)</a:t>
            </a:r>
            <a:r>
              <a:rPr lang="de-DE" dirty="0"/>
              <a:t>	4.7. </a:t>
            </a:r>
            <a:r>
              <a:rPr lang="de-DE" dirty="0" err="1"/>
              <a:t>p&amp;r</a:t>
            </a:r>
            <a:endParaRPr lang="en-US" dirty="0"/>
          </a:p>
          <a:p>
            <a:r>
              <a:rPr lang="de-DE" dirty="0"/>
              <a:t>9.7</a:t>
            </a:r>
            <a:r>
              <a:rPr lang="de-DE" dirty="0" smtClean="0"/>
              <a:t>. (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transfer</a:t>
            </a:r>
            <a:r>
              <a:rPr lang="de-DE" dirty="0"/>
              <a:t>)	11.7. </a:t>
            </a:r>
            <a:r>
              <a:rPr lang="de-DE" dirty="0" err="1"/>
              <a:t>p&amp;r</a:t>
            </a:r>
            <a:endParaRPr lang="en-US" dirty="0"/>
          </a:p>
          <a:p>
            <a:r>
              <a:rPr lang="de-DE" dirty="0"/>
              <a:t>16.7</a:t>
            </a:r>
            <a:r>
              <a:rPr lang="de-DE" dirty="0" smtClean="0"/>
              <a:t>. (</a:t>
            </a:r>
            <a:r>
              <a:rPr lang="de-DE" dirty="0" err="1" smtClean="0"/>
              <a:t>tbd</a:t>
            </a:r>
            <a:r>
              <a:rPr lang="de-DE" dirty="0" smtClean="0"/>
              <a:t>)</a:t>
            </a:r>
            <a:r>
              <a:rPr lang="de-DE" dirty="0"/>
              <a:t>	18.7. </a:t>
            </a:r>
            <a:r>
              <a:rPr lang="de-DE" dirty="0" err="1"/>
              <a:t>p&amp;r</a:t>
            </a:r>
            <a:endParaRPr lang="en-US" dirty="0"/>
          </a:p>
          <a:p>
            <a:r>
              <a:rPr lang="de-DE" dirty="0"/>
              <a:t>23.7</a:t>
            </a:r>
            <a:r>
              <a:rPr lang="de-DE" dirty="0" smtClean="0"/>
              <a:t>. (</a:t>
            </a:r>
            <a:r>
              <a:rPr lang="de-DE" dirty="0" err="1"/>
              <a:t>questions</a:t>
            </a:r>
            <a:r>
              <a:rPr lang="de-DE" dirty="0"/>
              <a:t>)	25.7.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059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DDS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Thema: Digitales Chipdesign</a:t>
            </a:r>
          </a:p>
          <a:p>
            <a:r>
              <a:rPr lang="de-DE" dirty="0"/>
              <a:t>Übungen</a:t>
            </a:r>
          </a:p>
          <a:p>
            <a:pPr lvl="1"/>
            <a:r>
              <a:rPr lang="de-DE" dirty="0"/>
              <a:t>Digitales Chipdesign (</a:t>
            </a:r>
            <a:r>
              <a:rPr lang="de-DE" dirty="0" smtClean="0"/>
              <a:t>Theorie </a:t>
            </a:r>
            <a:r>
              <a:rPr lang="de-DE" dirty="0"/>
              <a:t>(dienstags</a:t>
            </a:r>
            <a:r>
              <a:rPr lang="de-DE" dirty="0" smtClean="0"/>
              <a:t>), Softwaretools und praktische Arbeit)</a:t>
            </a:r>
          </a:p>
          <a:p>
            <a:r>
              <a:rPr lang="de-DE" dirty="0" smtClean="0"/>
              <a:t>Vorlesungen</a:t>
            </a:r>
          </a:p>
          <a:p>
            <a:pPr lvl="1"/>
            <a:r>
              <a:rPr lang="de-DE" dirty="0"/>
              <a:t>Struktur und Funktionsweise </a:t>
            </a:r>
            <a:r>
              <a:rPr lang="de-DE" dirty="0" smtClean="0"/>
              <a:t>digitaler Schaltungen (Analyse eines Designs)</a:t>
            </a:r>
          </a:p>
          <a:p>
            <a:r>
              <a:rPr lang="de-DE" dirty="0" smtClean="0"/>
              <a:t>Vorlesungsmaterial online</a:t>
            </a:r>
          </a:p>
          <a:p>
            <a:pPr lvl="1"/>
            <a:r>
              <a:rPr lang="de-DE" dirty="0" smtClean="0"/>
              <a:t>normalerweise zwei getrennte Dateien: Folien und Text</a:t>
            </a:r>
          </a:p>
          <a:p>
            <a:r>
              <a:rPr lang="de-DE" dirty="0" smtClean="0"/>
              <a:t>HTML Seiten – Material zu Übungen</a:t>
            </a:r>
          </a:p>
          <a:p>
            <a:pPr lvl="1"/>
            <a:r>
              <a:rPr lang="de-DE" dirty="0" smtClean="0"/>
              <a:t>Theorie und Aufgaben mit Anleitungen </a:t>
            </a:r>
          </a:p>
          <a:p>
            <a:r>
              <a:rPr lang="de-DE" dirty="0"/>
              <a:t>Haupttermin  </a:t>
            </a:r>
            <a:r>
              <a:rPr lang="de-DE" dirty="0" smtClean="0"/>
              <a:t>Übungen</a:t>
            </a:r>
          </a:p>
          <a:p>
            <a:pPr lvl="1"/>
            <a:r>
              <a:rPr lang="de-DE" dirty="0" smtClean="0"/>
              <a:t>donnerstags </a:t>
            </a:r>
            <a:r>
              <a:rPr lang="de-DE" dirty="0"/>
              <a:t>zwischen 14 und </a:t>
            </a:r>
            <a:r>
              <a:rPr lang="de-DE" dirty="0" smtClean="0"/>
              <a:t>17 Uhr am </a:t>
            </a:r>
            <a:r>
              <a:rPr lang="de-DE" dirty="0"/>
              <a:t>Institut IMS (Westhochschule, CIP Pool Raum im ersten Stock, </a:t>
            </a:r>
            <a:r>
              <a:rPr lang="de-DE" dirty="0" smtClean="0"/>
              <a:t>rechts)</a:t>
            </a:r>
          </a:p>
          <a:p>
            <a:r>
              <a:rPr lang="de-DE" dirty="0"/>
              <a:t>3 </a:t>
            </a:r>
            <a:r>
              <a:rPr lang="de-DE" dirty="0" smtClean="0"/>
              <a:t>Übungsaufgaben, 4 Termine</a:t>
            </a:r>
          </a:p>
          <a:p>
            <a:r>
              <a:rPr lang="de-DE" dirty="0" smtClean="0"/>
              <a:t>Möglichkeit: </a:t>
            </a:r>
            <a:r>
              <a:rPr lang="de-DE" dirty="0"/>
              <a:t>Übungen als Blockkurs am IPE (CN</a:t>
            </a:r>
            <a:r>
              <a:rPr lang="de-DE" dirty="0" smtClean="0"/>
              <a:t>)</a:t>
            </a:r>
          </a:p>
          <a:p>
            <a:r>
              <a:rPr lang="de-DE" dirty="0"/>
              <a:t>ILIAS </a:t>
            </a:r>
            <a:r>
              <a:rPr lang="de-DE" dirty="0" smtClean="0"/>
              <a:t>Kurs: Design </a:t>
            </a:r>
            <a:r>
              <a:rPr lang="de-DE" dirty="0"/>
              <a:t>Digitaler </a:t>
            </a:r>
            <a:r>
              <a:rPr lang="de-DE" dirty="0" smtClean="0"/>
              <a:t>Schaltkreise</a:t>
            </a:r>
          </a:p>
          <a:p>
            <a:r>
              <a:rPr lang="de-DE" dirty="0" smtClean="0"/>
              <a:t>Übungsgruppe A: Termine 16.5. 6.6. 27.6. 11.7. </a:t>
            </a:r>
          </a:p>
          <a:p>
            <a:r>
              <a:rPr lang="de-DE" dirty="0"/>
              <a:t>Übungsgruppe </a:t>
            </a:r>
            <a:r>
              <a:rPr lang="de-DE" dirty="0" smtClean="0"/>
              <a:t>B: </a:t>
            </a:r>
            <a:r>
              <a:rPr lang="de-DE" dirty="0"/>
              <a:t>Termine </a:t>
            </a:r>
            <a:r>
              <a:rPr lang="de-DE" dirty="0" smtClean="0"/>
              <a:t>23.5</a:t>
            </a:r>
            <a:r>
              <a:rPr lang="de-DE" dirty="0"/>
              <a:t>. </a:t>
            </a:r>
            <a:r>
              <a:rPr lang="de-DE" dirty="0" smtClean="0"/>
              <a:t>13.6</a:t>
            </a:r>
            <a:r>
              <a:rPr lang="de-DE" dirty="0"/>
              <a:t>. </a:t>
            </a:r>
            <a:r>
              <a:rPr lang="de-DE" dirty="0" smtClean="0"/>
              <a:t>4.7. 18.7.</a:t>
            </a:r>
          </a:p>
          <a:p>
            <a:r>
              <a:rPr lang="de-DE" dirty="0" smtClean="0"/>
              <a:t>Übungsgruppe C (maximal 10): Blockkurs, 3 Tage, nach Vereinbarung</a:t>
            </a:r>
          </a:p>
          <a:p>
            <a:r>
              <a:rPr lang="de-DE" dirty="0" smtClean="0"/>
              <a:t>Prüfung mündlich, mehrere Termine im August, September und Oktober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102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Email Adresse:</a:t>
            </a:r>
            <a:endParaRPr lang="de-DE" dirty="0"/>
          </a:p>
          <a:p>
            <a:r>
              <a:rPr lang="de-DE" dirty="0" smtClean="0">
                <a:hlinkClick r:id="rId2"/>
              </a:rPr>
              <a:t>ivan.peric@kit.edu</a:t>
            </a:r>
            <a:endParaRPr lang="de-DE" dirty="0" smtClean="0"/>
          </a:p>
          <a:p>
            <a:endParaRPr 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514600"/>
            <a:ext cx="6934200" cy="3613164"/>
          </a:xfrm>
          <a:prstGeom prst="rect">
            <a:avLst/>
          </a:prstGeom>
        </p:spPr>
      </p:pic>
      <p:sp>
        <p:nvSpPr>
          <p:cNvPr id="4" name="Abgerundetes Rechteck 3"/>
          <p:cNvSpPr/>
          <p:nvPr/>
        </p:nvSpPr>
        <p:spPr bwMode="auto">
          <a:xfrm>
            <a:off x="3581400" y="4648200"/>
            <a:ext cx="4724400" cy="2286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67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908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600" dirty="0"/>
              <a:t>Design </a:t>
            </a:r>
            <a:r>
              <a:rPr lang="de-DE" sz="1600" dirty="0" smtClean="0"/>
              <a:t>digitaler IC-s</a:t>
            </a:r>
          </a:p>
          <a:p>
            <a:pPr eaLnBrk="1" hangingPunct="1"/>
            <a:r>
              <a:rPr lang="de-DE" sz="1600" kern="0" dirty="0" smtClean="0"/>
              <a:t>Transistoren: erzeugen 1 und 0 Signale, Logische Gatter, Systeme</a:t>
            </a:r>
            <a:endParaRPr lang="de-DE" sz="1600" kern="0" dirty="0"/>
          </a:p>
          <a:p>
            <a:pPr eaLnBrk="1" hangingPunct="1"/>
            <a:r>
              <a:rPr lang="de-DE" sz="1600" dirty="0" err="1"/>
              <a:t>Fully</a:t>
            </a:r>
            <a:r>
              <a:rPr lang="de-DE" sz="1600" dirty="0"/>
              <a:t> </a:t>
            </a:r>
            <a:r>
              <a:rPr lang="de-DE" sz="1600" dirty="0" err="1" smtClean="0"/>
              <a:t>Customised</a:t>
            </a:r>
            <a:r>
              <a:rPr lang="de-DE" sz="1600" dirty="0" smtClean="0"/>
              <a:t> Design: </a:t>
            </a:r>
            <a:r>
              <a:rPr lang="de-DE" sz="1600" dirty="0"/>
              <a:t>jede Schaltung </a:t>
            </a:r>
            <a:r>
              <a:rPr lang="de-DE" sz="1600" dirty="0" smtClean="0"/>
              <a:t>wird für </a:t>
            </a:r>
            <a:r>
              <a:rPr lang="de-DE" sz="1600" dirty="0"/>
              <a:t>die gegebene Anwendung entworfen, um die Performanz zu optimieren. Schaltungen werden als Schaltplan </a:t>
            </a:r>
            <a:r>
              <a:rPr lang="de-DE" sz="1600" dirty="0" smtClean="0"/>
              <a:t>beschrieben</a:t>
            </a:r>
            <a:endParaRPr lang="en-US" sz="1600" dirty="0"/>
          </a:p>
          <a:p>
            <a:pPr eaLnBrk="1" hangingPunct="1"/>
            <a:r>
              <a:rPr lang="de-DE" sz="1600" dirty="0" err="1"/>
              <a:t>Semi</a:t>
            </a:r>
            <a:r>
              <a:rPr lang="de-DE" sz="1600" dirty="0"/>
              <a:t> </a:t>
            </a:r>
            <a:r>
              <a:rPr lang="de-DE" sz="1600" dirty="0" err="1"/>
              <a:t>Customised</a:t>
            </a:r>
            <a:r>
              <a:rPr lang="de-DE" sz="1600" dirty="0"/>
              <a:t>: Logische Schaltung ist in einer Computer-Sprache definiert, Schaltplan wird dann  automatisch generiert. Der Schaltplan verwendet fertige Bauteile, logische </a:t>
            </a:r>
            <a:r>
              <a:rPr lang="de-DE" sz="1600" dirty="0" smtClean="0"/>
              <a:t>Gatter</a:t>
            </a:r>
            <a:endParaRPr lang="en-US" sz="1600" dirty="0"/>
          </a:p>
        </p:txBody>
      </p:sp>
      <p:sp>
        <p:nvSpPr>
          <p:cNvPr id="6" name="Rechteck 5"/>
          <p:cNvSpPr/>
          <p:nvPr/>
        </p:nvSpPr>
        <p:spPr bwMode="auto">
          <a:xfrm>
            <a:off x="1828800" y="4419600"/>
            <a:ext cx="7620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495800"/>
            <a:ext cx="592311" cy="76200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 bwMode="auto">
          <a:xfrm>
            <a:off x="5029200" y="3048000"/>
            <a:ext cx="914400" cy="990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5029200" y="4419600"/>
            <a:ext cx="7620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124200"/>
            <a:ext cx="815465" cy="874586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19600"/>
            <a:ext cx="762000" cy="914400"/>
          </a:xfrm>
          <a:prstGeom prst="rect">
            <a:avLst/>
          </a:prstGeom>
        </p:spPr>
      </p:pic>
      <p:pic>
        <p:nvPicPr>
          <p:cNvPr id="23" name="Picture 14" descr="http://vlsicad.ucsd.edu/courses/ece260b-w04/Lab2/finalRout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3048000"/>
            <a:ext cx="1453065" cy="9906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hteck 23"/>
          <p:cNvSpPr/>
          <p:nvPr/>
        </p:nvSpPr>
        <p:spPr bwMode="auto">
          <a:xfrm>
            <a:off x="1828800" y="5410200"/>
            <a:ext cx="762000" cy="990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10956" y="5580444"/>
            <a:ext cx="797688" cy="609600"/>
          </a:xfrm>
          <a:prstGeom prst="rect">
            <a:avLst/>
          </a:prstGeom>
        </p:spPr>
      </p:pic>
      <p:sp>
        <p:nvSpPr>
          <p:cNvPr id="29" name="Rechteck 28"/>
          <p:cNvSpPr/>
          <p:nvPr/>
        </p:nvSpPr>
        <p:spPr bwMode="auto">
          <a:xfrm>
            <a:off x="5029200" y="5410200"/>
            <a:ext cx="7620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486400"/>
            <a:ext cx="533400" cy="774940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419600"/>
            <a:ext cx="998662" cy="998662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971800"/>
            <a:ext cx="998662" cy="998662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191000"/>
            <a:ext cx="998662" cy="998662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48000"/>
            <a:ext cx="1000125" cy="1000125"/>
          </a:xfrm>
          <a:prstGeom prst="rect">
            <a:avLst/>
          </a:prstGeom>
        </p:spPr>
      </p:pic>
      <p:sp>
        <p:nvSpPr>
          <p:cNvPr id="38" name="Nach oben gebogener Pfeil 37"/>
          <p:cNvSpPr/>
          <p:nvPr/>
        </p:nvSpPr>
        <p:spPr bwMode="auto">
          <a:xfrm>
            <a:off x="5943600" y="4267200"/>
            <a:ext cx="685800" cy="685800"/>
          </a:xfrm>
          <a:prstGeom prst="bentUp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20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908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600" dirty="0" smtClean="0"/>
              <a:t>Digitale </a:t>
            </a:r>
            <a:r>
              <a:rPr lang="de-DE" sz="1600" dirty="0"/>
              <a:t>Schaltungen werden in komplexen </a:t>
            </a:r>
            <a:r>
              <a:rPr lang="de-DE" sz="1600" dirty="0" smtClean="0"/>
              <a:t>„System </a:t>
            </a:r>
            <a:r>
              <a:rPr lang="de-DE" sz="1600" dirty="0"/>
              <a:t>on </a:t>
            </a:r>
            <a:r>
              <a:rPr lang="de-DE" sz="1600" dirty="0" smtClean="0"/>
              <a:t>Chips“ </a:t>
            </a:r>
            <a:r>
              <a:rPr lang="de-DE" sz="1600" dirty="0"/>
              <a:t>verwendet. Beispiele sind Mikroprozessoren. Die Zahl von logischen Funktionen </a:t>
            </a:r>
            <a:r>
              <a:rPr lang="de-DE" sz="1600" dirty="0" smtClean="0"/>
              <a:t>ist oft einige </a:t>
            </a:r>
            <a:r>
              <a:rPr lang="de-DE" sz="1600" dirty="0"/>
              <a:t>hundert Millionen bis </a:t>
            </a:r>
            <a:r>
              <a:rPr lang="de-DE" sz="1600" dirty="0" smtClean="0"/>
              <a:t>Milliarden </a:t>
            </a:r>
            <a:endParaRPr lang="en-US" sz="1600" dirty="0"/>
          </a:p>
          <a:p>
            <a:pPr eaLnBrk="1" hangingPunct="1"/>
            <a:r>
              <a:rPr lang="de-DE" sz="1600" dirty="0" smtClean="0"/>
              <a:t>Dieser Kurs: </a:t>
            </a:r>
            <a:r>
              <a:rPr lang="de-DE" sz="1600" dirty="0" err="1"/>
              <a:t>S</a:t>
            </a:r>
            <a:r>
              <a:rPr lang="de-DE" sz="1600" dirty="0" err="1" smtClean="0"/>
              <a:t>emi</a:t>
            </a:r>
            <a:r>
              <a:rPr lang="de-DE" sz="1600" dirty="0" smtClean="0"/>
              <a:t> </a:t>
            </a:r>
            <a:r>
              <a:rPr lang="de-DE" sz="1600" dirty="0"/>
              <a:t>C</a:t>
            </a:r>
            <a:r>
              <a:rPr lang="de-DE" sz="1600" dirty="0" smtClean="0"/>
              <a:t>ustom design</a:t>
            </a:r>
            <a:endParaRPr lang="de-DE" sz="1600" dirty="0"/>
          </a:p>
          <a:p>
            <a:pPr eaLnBrk="1" hangingPunct="1"/>
            <a:r>
              <a:rPr lang="de-DE" sz="1600" dirty="0" smtClean="0"/>
              <a:t>Aufgabe 1: Design </a:t>
            </a:r>
            <a:r>
              <a:rPr lang="de-DE" sz="1600" dirty="0"/>
              <a:t>und Simulation mithilfe von Beschreibungssprache </a:t>
            </a:r>
            <a:r>
              <a:rPr lang="de-DE" sz="1600" dirty="0" err="1" smtClean="0"/>
              <a:t>Verilog</a:t>
            </a:r>
            <a:endParaRPr lang="de-DE" sz="1600" dirty="0" smtClean="0"/>
          </a:p>
          <a:p>
            <a:pPr eaLnBrk="1" hangingPunct="1"/>
            <a:r>
              <a:rPr lang="de-DE" sz="1600" dirty="0" smtClean="0"/>
              <a:t>Aufgabe 2: Automatische </a:t>
            </a:r>
            <a:r>
              <a:rPr lang="de-DE" sz="1600" dirty="0"/>
              <a:t>Schaltungsimplementierung auf einem Chip (ASIC), </a:t>
            </a:r>
            <a:endParaRPr lang="de-DE" sz="16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453994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http://eecs.vanderbilt.edu/research/RER/cadence/designexample/tutorial_cadence_draft_html_m2a50989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733800"/>
            <a:ext cx="3429000" cy="232058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://vlsicad.ucsd.edu/courses/ece260b-w04/Lab2/finalRou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191000"/>
            <a:ext cx="3353227" cy="2286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73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692150"/>
            <a:ext cx="8229600" cy="908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DE" sz="1600" dirty="0" smtClean="0"/>
              <a:t>FPGAs </a:t>
            </a:r>
            <a:r>
              <a:rPr lang="de-DE" sz="1600" dirty="0"/>
              <a:t>sind konfigurierbare ASICs, welche viele fertige </a:t>
            </a:r>
            <a:r>
              <a:rPr lang="de-DE" sz="1600" dirty="0" smtClean="0"/>
              <a:t>Hardware-ressourcen </a:t>
            </a:r>
            <a:r>
              <a:rPr lang="de-DE" sz="1600" dirty="0"/>
              <a:t>haben (</a:t>
            </a:r>
            <a:r>
              <a:rPr lang="de-DE" sz="1600" dirty="0" err="1"/>
              <a:t>z.b.</a:t>
            </a:r>
            <a:r>
              <a:rPr lang="de-DE" sz="1600" dirty="0"/>
              <a:t> </a:t>
            </a:r>
            <a:r>
              <a:rPr lang="de-DE" sz="1600" dirty="0" smtClean="0"/>
              <a:t>Mikroprozessor)</a:t>
            </a:r>
          </a:p>
          <a:p>
            <a:pPr eaLnBrk="1" hangingPunct="1"/>
            <a:r>
              <a:rPr lang="de-DE" sz="1600" dirty="0" smtClean="0"/>
              <a:t>ASIC </a:t>
            </a:r>
            <a:r>
              <a:rPr lang="de-DE" sz="1600" dirty="0"/>
              <a:t>ist wie ein leeres Zeichnungsblatt, der Designer muss alle Komponenten entwerfen. </a:t>
            </a:r>
            <a:endParaRPr lang="en-US" sz="1600" dirty="0"/>
          </a:p>
          <a:p>
            <a:pPr eaLnBrk="1" hangingPunct="1"/>
            <a:endParaRPr lang="de-DE" sz="1400" dirty="0" smtClean="0"/>
          </a:p>
          <a:p>
            <a:pPr marL="0" indent="0" eaLnBrk="1" hangingPunct="1">
              <a:buNone/>
            </a:pPr>
            <a:endParaRPr lang="de-DE" sz="14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81200"/>
            <a:ext cx="7315200" cy="381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2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Analog vs. Digital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136650"/>
          </a:xfrm>
        </p:spPr>
        <p:txBody>
          <a:bodyPr/>
          <a:lstStyle/>
          <a:p>
            <a:r>
              <a:rPr lang="de-DE" dirty="0"/>
              <a:t>Wir leben in einer analogen Welt - </a:t>
            </a:r>
            <a:r>
              <a:rPr lang="de-DE" dirty="0" smtClean="0"/>
              <a:t>alle 'Messgrößen</a:t>
            </a:r>
            <a:r>
              <a:rPr lang="de-DE" dirty="0"/>
              <a:t>' unserer Umwelt (Licht, Töne, Temperatur, elektrische Spannungen, Druck etc..) sind </a:t>
            </a:r>
            <a:r>
              <a:rPr lang="de-DE" dirty="0" smtClean="0"/>
              <a:t>analog</a:t>
            </a:r>
          </a:p>
          <a:p>
            <a:r>
              <a:rPr lang="de-DE" dirty="0" smtClean="0"/>
              <a:t>Aber: Information war und ist oft „digital“ gespeichert und bearbeitet</a:t>
            </a:r>
          </a:p>
        </p:txBody>
      </p:sp>
      <p:sp>
        <p:nvSpPr>
          <p:cNvPr id="4" name="Vertikaler Bildlauf 3"/>
          <p:cNvSpPr/>
          <p:nvPr/>
        </p:nvSpPr>
        <p:spPr bwMode="auto">
          <a:xfrm flipH="1">
            <a:off x="2971800" y="3200400"/>
            <a:ext cx="914400" cy="1295400"/>
          </a:xfrm>
          <a:prstGeom prst="verticalScroll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Freihandform 5"/>
          <p:cNvSpPr/>
          <p:nvPr/>
        </p:nvSpPr>
        <p:spPr bwMode="auto">
          <a:xfrm>
            <a:off x="2390480" y="1945323"/>
            <a:ext cx="1545996" cy="675329"/>
          </a:xfrm>
          <a:custGeom>
            <a:avLst/>
            <a:gdLst>
              <a:gd name="connsiteX0" fmla="*/ 0 w 1545996"/>
              <a:gd name="connsiteY0" fmla="*/ 401951 h 675329"/>
              <a:gd name="connsiteX1" fmla="*/ 641023 w 1545996"/>
              <a:gd name="connsiteY1" fmla="*/ 6025 h 675329"/>
              <a:gd name="connsiteX2" fmla="*/ 1545996 w 1545996"/>
              <a:gd name="connsiteY2" fmla="*/ 675329 h 67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5996" h="675329">
                <a:moveTo>
                  <a:pt x="0" y="401951"/>
                </a:moveTo>
                <a:cubicBezTo>
                  <a:pt x="191678" y="181206"/>
                  <a:pt x="383357" y="-39538"/>
                  <a:pt x="641023" y="6025"/>
                </a:cubicBezTo>
                <a:cubicBezTo>
                  <a:pt x="898689" y="51588"/>
                  <a:pt x="1222342" y="363458"/>
                  <a:pt x="1545996" y="675329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Freihandform 6"/>
          <p:cNvSpPr/>
          <p:nvPr/>
        </p:nvSpPr>
        <p:spPr bwMode="auto">
          <a:xfrm>
            <a:off x="3587685" y="1931239"/>
            <a:ext cx="754144" cy="679986"/>
          </a:xfrm>
          <a:custGeom>
            <a:avLst/>
            <a:gdLst>
              <a:gd name="connsiteX0" fmla="*/ 0 w 754144"/>
              <a:gd name="connsiteY0" fmla="*/ 331194 h 679986"/>
              <a:gd name="connsiteX1" fmla="*/ 358218 w 754144"/>
              <a:gd name="connsiteY1" fmla="*/ 10683 h 679986"/>
              <a:gd name="connsiteX2" fmla="*/ 754144 w 754144"/>
              <a:gd name="connsiteY2" fmla="*/ 679986 h 67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144" h="679986">
                <a:moveTo>
                  <a:pt x="0" y="331194"/>
                </a:moveTo>
                <a:cubicBezTo>
                  <a:pt x="116263" y="141872"/>
                  <a:pt x="232527" y="-47449"/>
                  <a:pt x="358218" y="10683"/>
                </a:cubicBezTo>
                <a:cubicBezTo>
                  <a:pt x="483909" y="68815"/>
                  <a:pt x="619026" y="374400"/>
                  <a:pt x="754144" y="679986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990600" y="3200400"/>
            <a:ext cx="457200" cy="457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" name="Gerader Verbinder 9"/>
          <p:cNvCxnSpPr>
            <a:stCxn id="8" idx="4"/>
          </p:cNvCxnSpPr>
          <p:nvPr/>
        </p:nvCxnSpPr>
        <p:spPr bwMode="auto">
          <a:xfrm>
            <a:off x="1219200" y="3657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r Verbinder 11"/>
          <p:cNvCxnSpPr/>
          <p:nvPr/>
        </p:nvCxnSpPr>
        <p:spPr bwMode="auto">
          <a:xfrm>
            <a:off x="838200" y="3962400"/>
            <a:ext cx="76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Gleichschenkliges Dreieck 12"/>
          <p:cNvSpPr/>
          <p:nvPr/>
        </p:nvSpPr>
        <p:spPr bwMode="auto">
          <a:xfrm>
            <a:off x="914400" y="3962400"/>
            <a:ext cx="609600" cy="685800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4876800" y="2514600"/>
            <a:ext cx="6096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Sens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5943600" y="2514600"/>
            <a:ext cx="228600" cy="914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Richtungspfeil 17"/>
          <p:cNvSpPr/>
          <p:nvPr/>
        </p:nvSpPr>
        <p:spPr bwMode="auto">
          <a:xfrm flipH="1">
            <a:off x="5410200" y="4495800"/>
            <a:ext cx="838200" cy="609600"/>
          </a:xfrm>
          <a:prstGeom prst="homePlat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DAC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477000" y="4495800"/>
            <a:ext cx="1073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10011011110</a:t>
            </a:r>
            <a:endParaRPr lang="en-US" dirty="0"/>
          </a:p>
        </p:txBody>
      </p:sp>
      <p:cxnSp>
        <p:nvCxnSpPr>
          <p:cNvPr id="21" name="Gerade Verbindung mit Pfeil 20"/>
          <p:cNvCxnSpPr>
            <a:endCxn id="18" idx="3"/>
          </p:cNvCxnSpPr>
          <p:nvPr/>
        </p:nvCxnSpPr>
        <p:spPr bwMode="auto">
          <a:xfrm>
            <a:off x="5181600" y="4800600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Freihandform 22"/>
          <p:cNvSpPr/>
          <p:nvPr/>
        </p:nvSpPr>
        <p:spPr bwMode="auto">
          <a:xfrm>
            <a:off x="7032395" y="2071484"/>
            <a:ext cx="1545996" cy="675329"/>
          </a:xfrm>
          <a:custGeom>
            <a:avLst/>
            <a:gdLst>
              <a:gd name="connsiteX0" fmla="*/ 0 w 1545996"/>
              <a:gd name="connsiteY0" fmla="*/ 401951 h 675329"/>
              <a:gd name="connsiteX1" fmla="*/ 641023 w 1545996"/>
              <a:gd name="connsiteY1" fmla="*/ 6025 h 675329"/>
              <a:gd name="connsiteX2" fmla="*/ 1545996 w 1545996"/>
              <a:gd name="connsiteY2" fmla="*/ 675329 h 67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5996" h="675329">
                <a:moveTo>
                  <a:pt x="0" y="401951"/>
                </a:moveTo>
                <a:cubicBezTo>
                  <a:pt x="191678" y="181206"/>
                  <a:pt x="383357" y="-39538"/>
                  <a:pt x="641023" y="6025"/>
                </a:cubicBezTo>
                <a:cubicBezTo>
                  <a:pt x="898689" y="51588"/>
                  <a:pt x="1222342" y="363458"/>
                  <a:pt x="1545996" y="675329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Freihandform 23"/>
          <p:cNvSpPr/>
          <p:nvPr/>
        </p:nvSpPr>
        <p:spPr bwMode="auto">
          <a:xfrm>
            <a:off x="8229600" y="2057400"/>
            <a:ext cx="754144" cy="679986"/>
          </a:xfrm>
          <a:custGeom>
            <a:avLst/>
            <a:gdLst>
              <a:gd name="connsiteX0" fmla="*/ 0 w 754144"/>
              <a:gd name="connsiteY0" fmla="*/ 331194 h 679986"/>
              <a:gd name="connsiteX1" fmla="*/ 358218 w 754144"/>
              <a:gd name="connsiteY1" fmla="*/ 10683 h 679986"/>
              <a:gd name="connsiteX2" fmla="*/ 754144 w 754144"/>
              <a:gd name="connsiteY2" fmla="*/ 679986 h 67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144" h="679986">
                <a:moveTo>
                  <a:pt x="0" y="331194"/>
                </a:moveTo>
                <a:cubicBezTo>
                  <a:pt x="116263" y="141872"/>
                  <a:pt x="232527" y="-47449"/>
                  <a:pt x="358218" y="10683"/>
                </a:cubicBezTo>
                <a:cubicBezTo>
                  <a:pt x="483909" y="68815"/>
                  <a:pt x="619026" y="374400"/>
                  <a:pt x="754144" y="679986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Stern mit 4 Zacken 21"/>
          <p:cNvSpPr/>
          <p:nvPr/>
        </p:nvSpPr>
        <p:spPr bwMode="auto">
          <a:xfrm>
            <a:off x="1524000" y="1905000"/>
            <a:ext cx="609600" cy="609600"/>
          </a:xfrm>
          <a:prstGeom prst="star4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Stern mit 4 Zacken 25"/>
          <p:cNvSpPr/>
          <p:nvPr/>
        </p:nvSpPr>
        <p:spPr bwMode="auto">
          <a:xfrm>
            <a:off x="6324600" y="1905000"/>
            <a:ext cx="609600" cy="609600"/>
          </a:xfrm>
          <a:prstGeom prst="star4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7620000" y="4495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uP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4800600" y="2438400"/>
            <a:ext cx="1600200" cy="2895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4800600" y="5105400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Analog</a:t>
            </a:r>
            <a:endParaRPr lang="en-US" dirty="0"/>
          </a:p>
        </p:txBody>
      </p:sp>
      <p:sp>
        <p:nvSpPr>
          <p:cNvPr id="32" name="Textfeld 31"/>
          <p:cNvSpPr txBox="1"/>
          <p:nvPr/>
        </p:nvSpPr>
        <p:spPr>
          <a:xfrm>
            <a:off x="8026707" y="5105400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Digital</a:t>
            </a:r>
            <a:endParaRPr lang="en-US" dirty="0"/>
          </a:p>
        </p:txBody>
      </p:sp>
      <p:cxnSp>
        <p:nvCxnSpPr>
          <p:cNvPr id="14336" name="Gerader Verbinder 14335"/>
          <p:cNvCxnSpPr>
            <a:stCxn id="25" idx="0"/>
          </p:cNvCxnSpPr>
          <p:nvPr/>
        </p:nvCxnSpPr>
        <p:spPr bwMode="auto">
          <a:xfrm flipV="1">
            <a:off x="8001000" y="3581400"/>
            <a:ext cx="0" cy="91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0" name="Gerader Verbinder 14339"/>
          <p:cNvCxnSpPr/>
          <p:nvPr/>
        </p:nvCxnSpPr>
        <p:spPr bwMode="auto">
          <a:xfrm flipH="1">
            <a:off x="7086600" y="3581400"/>
            <a:ext cx="1524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Gerader Verbinder 37"/>
          <p:cNvCxnSpPr/>
          <p:nvPr/>
        </p:nvCxnSpPr>
        <p:spPr bwMode="auto">
          <a:xfrm flipV="1">
            <a:off x="7467600" y="3124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r Verbinder 39"/>
          <p:cNvCxnSpPr/>
          <p:nvPr/>
        </p:nvCxnSpPr>
        <p:spPr bwMode="auto">
          <a:xfrm flipV="1">
            <a:off x="7772400" y="3124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r Verbinder 40"/>
          <p:cNvCxnSpPr/>
          <p:nvPr/>
        </p:nvCxnSpPr>
        <p:spPr bwMode="auto">
          <a:xfrm flipV="1">
            <a:off x="8229600" y="3124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r Verbinder 41"/>
          <p:cNvCxnSpPr/>
          <p:nvPr/>
        </p:nvCxnSpPr>
        <p:spPr bwMode="auto">
          <a:xfrm flipV="1">
            <a:off x="8458200" y="3581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Rechteck 43"/>
          <p:cNvSpPr/>
          <p:nvPr/>
        </p:nvSpPr>
        <p:spPr bwMode="auto">
          <a:xfrm>
            <a:off x="8077200" y="28194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Rechteck 44"/>
          <p:cNvSpPr/>
          <p:nvPr/>
        </p:nvSpPr>
        <p:spPr bwMode="auto">
          <a:xfrm>
            <a:off x="7315200" y="28194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8" name="Gerader Verbinder 47"/>
          <p:cNvCxnSpPr>
            <a:endCxn id="14" idx="2"/>
          </p:cNvCxnSpPr>
          <p:nvPr/>
        </p:nvCxnSpPr>
        <p:spPr bwMode="auto">
          <a:xfrm flipV="1">
            <a:off x="5181600" y="3429000"/>
            <a:ext cx="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Gerade Verbindung mit Pfeil 49"/>
          <p:cNvCxnSpPr/>
          <p:nvPr/>
        </p:nvCxnSpPr>
        <p:spPr bwMode="auto">
          <a:xfrm>
            <a:off x="6248400" y="4800600"/>
            <a:ext cx="13716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47" name="Rechteck 14346"/>
          <p:cNvSpPr/>
          <p:nvPr/>
        </p:nvSpPr>
        <p:spPr bwMode="auto">
          <a:xfrm>
            <a:off x="6477000" y="4114800"/>
            <a:ext cx="2133600" cy="1219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5" name="Gerader Verbinder 54"/>
          <p:cNvCxnSpPr/>
          <p:nvPr/>
        </p:nvCxnSpPr>
        <p:spPr bwMode="auto">
          <a:xfrm>
            <a:off x="1143000" y="4648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Gerader Verbinder 55"/>
          <p:cNvCxnSpPr/>
          <p:nvPr/>
        </p:nvCxnSpPr>
        <p:spPr bwMode="auto">
          <a:xfrm>
            <a:off x="1295400" y="4648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Textfeld 56"/>
          <p:cNvSpPr txBox="1"/>
          <p:nvPr/>
        </p:nvSpPr>
        <p:spPr>
          <a:xfrm>
            <a:off x="3073649" y="3429000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ABCDE</a:t>
            </a:r>
            <a:endParaRPr lang="en-US" dirty="0"/>
          </a:p>
        </p:txBody>
      </p:sp>
      <p:grpSp>
        <p:nvGrpSpPr>
          <p:cNvPr id="14349" name="Gruppieren 14348"/>
          <p:cNvGrpSpPr/>
          <p:nvPr/>
        </p:nvGrpSpPr>
        <p:grpSpPr>
          <a:xfrm>
            <a:off x="2057400" y="3581400"/>
            <a:ext cx="457200" cy="116116"/>
            <a:chOff x="1441515" y="5002961"/>
            <a:chExt cx="2817829" cy="715652"/>
          </a:xfrm>
        </p:grpSpPr>
        <p:sp>
          <p:nvSpPr>
            <p:cNvPr id="59" name="Freihandform 58"/>
            <p:cNvSpPr/>
            <p:nvPr/>
          </p:nvSpPr>
          <p:spPr bwMode="auto">
            <a:xfrm>
              <a:off x="2307995" y="5043284"/>
              <a:ext cx="1545996" cy="675329"/>
            </a:xfrm>
            <a:custGeom>
              <a:avLst/>
              <a:gdLst>
                <a:gd name="connsiteX0" fmla="*/ 0 w 1545996"/>
                <a:gd name="connsiteY0" fmla="*/ 401951 h 675329"/>
                <a:gd name="connsiteX1" fmla="*/ 641023 w 1545996"/>
                <a:gd name="connsiteY1" fmla="*/ 6025 h 675329"/>
                <a:gd name="connsiteX2" fmla="*/ 1545996 w 1545996"/>
                <a:gd name="connsiteY2" fmla="*/ 675329 h 67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5996" h="675329">
                  <a:moveTo>
                    <a:pt x="0" y="401951"/>
                  </a:moveTo>
                  <a:cubicBezTo>
                    <a:pt x="191678" y="181206"/>
                    <a:pt x="383357" y="-39538"/>
                    <a:pt x="641023" y="6025"/>
                  </a:cubicBezTo>
                  <a:cubicBezTo>
                    <a:pt x="898689" y="51588"/>
                    <a:pt x="1222342" y="363458"/>
                    <a:pt x="1545996" y="675329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0" name="Freihandform 59"/>
            <p:cNvSpPr/>
            <p:nvPr/>
          </p:nvSpPr>
          <p:spPr bwMode="auto">
            <a:xfrm>
              <a:off x="3505200" y="5029200"/>
              <a:ext cx="754144" cy="679986"/>
            </a:xfrm>
            <a:custGeom>
              <a:avLst/>
              <a:gdLst>
                <a:gd name="connsiteX0" fmla="*/ 0 w 754144"/>
                <a:gd name="connsiteY0" fmla="*/ 331194 h 679986"/>
                <a:gd name="connsiteX1" fmla="*/ 358218 w 754144"/>
                <a:gd name="connsiteY1" fmla="*/ 10683 h 679986"/>
                <a:gd name="connsiteX2" fmla="*/ 754144 w 754144"/>
                <a:gd name="connsiteY2" fmla="*/ 679986 h 67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144" h="679986">
                  <a:moveTo>
                    <a:pt x="0" y="331194"/>
                  </a:moveTo>
                  <a:cubicBezTo>
                    <a:pt x="116263" y="141872"/>
                    <a:pt x="232527" y="-47449"/>
                    <a:pt x="358218" y="10683"/>
                  </a:cubicBezTo>
                  <a:cubicBezTo>
                    <a:pt x="483909" y="68815"/>
                    <a:pt x="619026" y="374400"/>
                    <a:pt x="754144" y="679986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1" name="Stern mit 4 Zacken 60"/>
            <p:cNvSpPr/>
            <p:nvPr/>
          </p:nvSpPr>
          <p:spPr bwMode="auto">
            <a:xfrm>
              <a:off x="1441515" y="5002961"/>
              <a:ext cx="609600" cy="609600"/>
            </a:xfrm>
            <a:prstGeom prst="star4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4350" name="Rechteck 14349"/>
          <p:cNvSpPr/>
          <p:nvPr/>
        </p:nvSpPr>
        <p:spPr bwMode="auto">
          <a:xfrm>
            <a:off x="1905000" y="3352800"/>
            <a:ext cx="8382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4352" name="Gerade Verbindung mit Pfeil 14351"/>
          <p:cNvCxnSpPr/>
          <p:nvPr/>
        </p:nvCxnSpPr>
        <p:spPr bwMode="auto">
          <a:xfrm flipH="1">
            <a:off x="1524000" y="2590800"/>
            <a:ext cx="447955" cy="52415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Textfeld 65"/>
          <p:cNvSpPr txBox="1"/>
          <p:nvPr/>
        </p:nvSpPr>
        <p:spPr>
          <a:xfrm>
            <a:off x="1775901" y="4038600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„Analog“</a:t>
            </a:r>
            <a:endParaRPr lang="en-US" dirty="0"/>
          </a:p>
        </p:txBody>
      </p:sp>
      <p:sp>
        <p:nvSpPr>
          <p:cNvPr id="67" name="Textfeld 66"/>
          <p:cNvSpPr txBox="1"/>
          <p:nvPr/>
        </p:nvSpPr>
        <p:spPr>
          <a:xfrm>
            <a:off x="2995101" y="4572000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„Digital“</a:t>
            </a:r>
            <a:endParaRPr lang="en-US" dirty="0"/>
          </a:p>
        </p:txBody>
      </p:sp>
      <p:sp>
        <p:nvSpPr>
          <p:cNvPr id="68" name="Textfeld 67"/>
          <p:cNvSpPr txBox="1"/>
          <p:nvPr/>
        </p:nvSpPr>
        <p:spPr>
          <a:xfrm>
            <a:off x="8398774" y="3352800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Net</a:t>
            </a:r>
            <a:endParaRPr lang="en-US" dirty="0"/>
          </a:p>
        </p:txBody>
      </p:sp>
      <p:cxnSp>
        <p:nvCxnSpPr>
          <p:cNvPr id="5" name="Gerader Verbinder 4"/>
          <p:cNvCxnSpPr/>
          <p:nvPr/>
        </p:nvCxnSpPr>
        <p:spPr bwMode="auto">
          <a:xfrm flipH="1">
            <a:off x="6096000" y="5105400"/>
            <a:ext cx="152400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r Verbinder 10"/>
          <p:cNvCxnSpPr/>
          <p:nvPr/>
        </p:nvCxnSpPr>
        <p:spPr bwMode="auto">
          <a:xfrm flipH="1">
            <a:off x="6096000" y="5105400"/>
            <a:ext cx="1524000" cy="1066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Rechteck 50"/>
          <p:cNvSpPr/>
          <p:nvPr/>
        </p:nvSpPr>
        <p:spPr bwMode="auto">
          <a:xfrm>
            <a:off x="5562600" y="5867400"/>
            <a:ext cx="5334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00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2965450"/>
          </a:xfrm>
        </p:spPr>
        <p:txBody>
          <a:bodyPr/>
          <a:lstStyle/>
          <a:p>
            <a:r>
              <a:rPr lang="de-DE" dirty="0" smtClean="0"/>
              <a:t>Vorteile von digitaler Datenverarbeitung</a:t>
            </a:r>
          </a:p>
          <a:p>
            <a:r>
              <a:rPr lang="de-DE" dirty="0" smtClean="0"/>
              <a:t>Schaltungen und Geräte sind kleiner und flexibler</a:t>
            </a:r>
          </a:p>
          <a:p>
            <a:r>
              <a:rPr lang="de-DE" dirty="0" smtClean="0"/>
              <a:t>Mathematische Operationen mit Bits sind einfacher zu realisieren als mit analogen Größen</a:t>
            </a:r>
          </a:p>
          <a:p>
            <a:r>
              <a:rPr lang="de-DE" dirty="0" smtClean="0"/>
              <a:t>Rauschen beeinträchtigt ein digitales Signal weniger – falls Rauschen unter einer schwelle liegt -&gt; keine Störung</a:t>
            </a:r>
          </a:p>
          <a:p>
            <a:r>
              <a:rPr lang="de-DE" dirty="0"/>
              <a:t>CMOS Transistoren (geeignet für </a:t>
            </a:r>
            <a:r>
              <a:rPr lang="de-DE" dirty="0" smtClean="0"/>
              <a:t>digitale Schaltungen) </a:t>
            </a:r>
            <a:r>
              <a:rPr lang="de-DE" dirty="0"/>
              <a:t>sind deutlich kleiner als bipolare Transistoren (geeignet für </a:t>
            </a:r>
            <a:r>
              <a:rPr lang="de-DE" dirty="0" smtClean="0"/>
              <a:t>analoge Schaltungen)</a:t>
            </a:r>
          </a:p>
          <a:p>
            <a:r>
              <a:rPr lang="de-DE" dirty="0" smtClean="0"/>
              <a:t>Digitales Signal ist an sich verlustbehaftet (Quantisierungs- und Abtastfehler)</a:t>
            </a:r>
          </a:p>
          <a:p>
            <a:r>
              <a:rPr lang="de-DE" dirty="0" smtClean="0"/>
              <a:t>Digitale Signalbearbeitung ist nie in Echtzeit</a:t>
            </a:r>
          </a:p>
          <a:p>
            <a:r>
              <a:rPr lang="de-DE" dirty="0"/>
              <a:t>A</a:t>
            </a:r>
            <a:r>
              <a:rPr lang="de-DE" dirty="0" smtClean="0"/>
              <a:t>lle digitalen Komponenten sind im Grunde analog</a:t>
            </a:r>
          </a:p>
          <a:p>
            <a:r>
              <a:rPr lang="de-DE" dirty="0" smtClean="0"/>
              <a:t>Schnittstellen zwischen uns und digitalen Geräten sind analog</a:t>
            </a:r>
          </a:p>
        </p:txBody>
      </p:sp>
    </p:spTree>
    <p:extLst>
      <p:ext uri="{BB962C8B-B14F-4D97-AF65-F5344CB8AC3E}">
        <p14:creationId xmlns:p14="http://schemas.microsoft.com/office/powerpoint/2010/main" val="198539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14600"/>
            <a:ext cx="4572000" cy="2438400"/>
          </a:xfrm>
          <a:prstGeom prst="rect">
            <a:avLst/>
          </a:prstGeom>
        </p:spPr>
      </p:pic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27050"/>
          </a:xfrm>
        </p:spPr>
        <p:txBody>
          <a:bodyPr/>
          <a:lstStyle/>
          <a:p>
            <a:r>
              <a:rPr lang="de-DE" dirty="0" smtClean="0"/>
              <a:t>Ein/e Digital-Chipdesigner/in braucht die folgenden theoretischen Kenntnisse:</a:t>
            </a:r>
          </a:p>
          <a:p>
            <a:r>
              <a:rPr lang="de-DE" dirty="0" smtClean="0"/>
              <a:t>Sie/er sollte </a:t>
            </a:r>
            <a:r>
              <a:rPr lang="de-DE" dirty="0"/>
              <a:t>die Werkzeuge benutzen </a:t>
            </a:r>
            <a:r>
              <a:rPr lang="de-DE" dirty="0" smtClean="0"/>
              <a:t>können</a:t>
            </a:r>
          </a:p>
          <a:p>
            <a:r>
              <a:rPr lang="de-DE" dirty="0"/>
              <a:t>U</a:t>
            </a:r>
            <a:r>
              <a:rPr lang="de-DE" dirty="0" smtClean="0"/>
              <a:t>ngefähr </a:t>
            </a:r>
            <a:r>
              <a:rPr lang="de-DE" dirty="0"/>
              <a:t>wissen wie die Schaltung </a:t>
            </a:r>
            <a:r>
              <a:rPr lang="de-DE" dirty="0" smtClean="0"/>
              <a:t>auf dem Chip aussieht, </a:t>
            </a:r>
            <a:r>
              <a:rPr lang="de-DE" dirty="0"/>
              <a:t>die einem </a:t>
            </a:r>
            <a:r>
              <a:rPr lang="de-DE" dirty="0" smtClean="0"/>
              <a:t>Code entspricht (auch ohne Software-Tools zu starten)</a:t>
            </a:r>
          </a:p>
          <a:p>
            <a:r>
              <a:rPr lang="de-DE" dirty="0" smtClean="0"/>
              <a:t>Einige </a:t>
            </a:r>
            <a:r>
              <a:rPr lang="de-DE" dirty="0"/>
              <a:t>Standardschaltungen (als Code und als Schaltung) </a:t>
            </a:r>
            <a:r>
              <a:rPr lang="de-DE" dirty="0" smtClean="0"/>
              <a:t>kennen </a:t>
            </a:r>
            <a:r>
              <a:rPr lang="de-DE" dirty="0"/>
              <a:t>(</a:t>
            </a:r>
            <a:r>
              <a:rPr lang="de-DE" dirty="0" err="1"/>
              <a:t>Statemaschine</a:t>
            </a:r>
            <a:r>
              <a:rPr lang="de-DE" dirty="0"/>
              <a:t>, </a:t>
            </a:r>
            <a:r>
              <a:rPr lang="de-DE" dirty="0" err="1"/>
              <a:t>Serialisierer</a:t>
            </a:r>
            <a:r>
              <a:rPr lang="de-DE" dirty="0"/>
              <a:t>, Phasendetektor, </a:t>
            </a:r>
            <a:r>
              <a:rPr lang="de-DE" dirty="0" smtClean="0"/>
              <a:t>FIFO, RAM…)</a:t>
            </a:r>
          </a:p>
          <a:p>
            <a:r>
              <a:rPr lang="de-DE" dirty="0" smtClean="0"/>
              <a:t>Und viel Erfahrung haben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419600"/>
            <a:ext cx="3200400" cy="21336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505200"/>
            <a:ext cx="203606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7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DSSMALL2_2">
  <a:themeElements>
    <a:clrScheme name="SDSSMALL2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DSSMALL2_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DSSMALL2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SDSSMALL2_2</Template>
  <TotalTime>0</TotalTime>
  <Words>569</Words>
  <Application>Microsoft Office PowerPoint</Application>
  <PresentationFormat>Bildschirmpräsentation (4:3)</PresentationFormat>
  <Paragraphs>79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3" baseType="lpstr">
      <vt:lpstr>Arial</vt:lpstr>
      <vt:lpstr>SDSSMALL2_2</vt:lpstr>
      <vt:lpstr>Design digitaler Schaltkreise Einführung</vt:lpstr>
      <vt:lpstr>DDS</vt:lpstr>
      <vt:lpstr>PowerPoint-Präsentation</vt:lpstr>
      <vt:lpstr>PowerPoint-Präsentation</vt:lpstr>
      <vt:lpstr>PowerPoint-Präsentation</vt:lpstr>
      <vt:lpstr>PowerPoint-Präsentation</vt:lpstr>
      <vt:lpstr>Analog vs. Digital</vt:lpstr>
      <vt:lpstr>PowerPoint-Präsentation</vt:lpstr>
      <vt:lpstr>PowerPoint-Präsentation</vt:lpstr>
      <vt:lpstr>PowerPoint-Präsentation</vt:lpstr>
      <vt:lpstr>PowerPoint-Präsentation</vt:lpstr>
    </vt:vector>
  </TitlesOfParts>
  <Company>University Mannheim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Ivan Peric</dc:creator>
  <cp:lastModifiedBy>Peric, Ivan (IPE)</cp:lastModifiedBy>
  <cp:revision>1430</cp:revision>
  <dcterms:created xsi:type="dcterms:W3CDTF">2010-08-30T10:07:17Z</dcterms:created>
  <dcterms:modified xsi:type="dcterms:W3CDTF">2019-05-19T19:13:17Z</dcterms:modified>
</cp:coreProperties>
</file>